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9" r:id="rId4"/>
    <p:sldId id="263" r:id="rId5"/>
    <p:sldId id="262" r:id="rId6"/>
    <p:sldId id="264" r:id="rId7"/>
    <p:sldId id="265" r:id="rId8"/>
    <p:sldId id="269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6-25T13:28:10.52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0,'31591'79'0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499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252195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49227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467502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688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666484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348419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4123208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00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156587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2285597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740745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CCA66B-A6C3-4AB9-B5C7-ED2F3A080915}" type="datetimeFigureOut">
              <a:rPr lang="en-001" smtClean="0"/>
              <a:t>25 Jun 2025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487FB0D-B89F-4518-A1EB-6AF942FD241E}" type="slidenum">
              <a:rPr lang="en-001" smtClean="0"/>
              <a:t>‹#›</a:t>
            </a:fld>
            <a:endParaRPr lang="en-001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65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nurdeniz.akan@unich.i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aisc.org/publications/steel-standards/aisc-360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hyperlink" Target="https://eurocodeapplied.com/design/en1993/bolt-design-properti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63D61-D5E9-2AA8-DC0E-3EBBC31556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Modeling of Bolted Steel Connections</a:t>
            </a:r>
            <a:endParaRPr lang="en-00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9C056-7825-0776-CBF1-3D70288FEA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10024"/>
            <a:ext cx="9144000" cy="2381251"/>
          </a:xfrm>
        </p:spPr>
        <p:txBody>
          <a:bodyPr>
            <a:normAutofit fontScale="47500" lnSpcReduction="20000"/>
          </a:bodyPr>
          <a:lstStyle/>
          <a:p>
            <a:endParaRPr lang="en-US" dirty="0"/>
          </a:p>
          <a:p>
            <a:endParaRPr lang="en-US" sz="3500" dirty="0"/>
          </a:p>
          <a:p>
            <a:r>
              <a:rPr lang="en-US" sz="4000" dirty="0"/>
              <a:t>Onur Deniz Akan</a:t>
            </a:r>
          </a:p>
          <a:p>
            <a:r>
              <a:rPr lang="en-US" sz="2300" dirty="0">
                <a:hlinkClick r:id="rId2"/>
              </a:rPr>
              <a:t>onurdeniz.akan@unich.it</a:t>
            </a:r>
            <a:endParaRPr lang="en-US" sz="2300" dirty="0"/>
          </a:p>
          <a:p>
            <a:endParaRPr lang="en-US" sz="2300" dirty="0"/>
          </a:p>
          <a:p>
            <a:endParaRPr lang="en-US" sz="2300" dirty="0"/>
          </a:p>
          <a:p>
            <a:r>
              <a:rPr lang="en-US" sz="2800" dirty="0"/>
              <a:t>June 25, 2025</a:t>
            </a:r>
            <a:br>
              <a:rPr lang="en-US" sz="2800" dirty="0"/>
            </a:br>
            <a:endParaRPr lang="en-001" sz="2800" dirty="0"/>
          </a:p>
        </p:txBody>
      </p:sp>
    </p:spTree>
    <p:extLst>
      <p:ext uri="{BB962C8B-B14F-4D97-AF65-F5344CB8AC3E}">
        <p14:creationId xmlns:p14="http://schemas.microsoft.com/office/powerpoint/2010/main" val="1027904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4E8C-1E4B-660E-F8C2-FD1380BA6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Double-Bolted Bearing</a:t>
            </a:r>
            <a:endParaRPr lang="en-0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4ADBE1-2341-04E7-FCEA-CE521281D3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764" t="16792" r="12128" b="14856"/>
          <a:stretch>
            <a:fillRect/>
          </a:stretch>
        </p:blipFill>
        <p:spPr>
          <a:xfrm>
            <a:off x="838200" y="2526891"/>
            <a:ext cx="5181600" cy="29496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E446FD-A3B0-C057-6BC7-FC5CD04E39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99" t="9693" r="823" b="6225"/>
          <a:stretch>
            <a:fillRect/>
          </a:stretch>
        </p:blipFill>
        <p:spPr>
          <a:xfrm>
            <a:off x="6172201" y="2526891"/>
            <a:ext cx="5307254" cy="269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01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66DED-BF57-CD3D-8675-33A951089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T-Joint Sub-model</a:t>
            </a:r>
            <a:endParaRPr lang="en-0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7AD501-D12C-3A39-B772-7F1F5C8F7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4" y="1690688"/>
            <a:ext cx="4838898" cy="4576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B03417-83E1-2FC0-17B3-95E3F7313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877" y="1320704"/>
            <a:ext cx="4756194" cy="494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09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33139AB-C98C-A904-9A83-CC7F43D0F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490" y="3174365"/>
            <a:ext cx="7414385" cy="1946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7F7FAB-9EEA-6EEE-DB8F-253632F42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  <a:endParaRPr lang="en-00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A5F1E-772D-BCAF-AC71-DFC8EC2F1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Bolts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Bolted connections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Drawing bolt hole geometry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Bolt component models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Model applications in STKO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T-stub tension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Quad-bearing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T-Joint sub-model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Q&amp;A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00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FF852-7C3A-58CF-C0FF-8220F6E8856C}"/>
              </a:ext>
            </a:extLst>
          </p:cNvPr>
          <p:cNvSpPr txBox="1"/>
          <p:nvPr/>
        </p:nvSpPr>
        <p:spPr>
          <a:xfrm>
            <a:off x="6486525" y="1973818"/>
            <a:ext cx="42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Proper meshing is important for contact!</a:t>
            </a:r>
            <a:endParaRPr lang="en-001" b="1" dirty="0">
              <a:solidFill>
                <a:srgbClr val="FF0000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97944B0-B742-A75D-513D-E058BADE83E6}"/>
              </a:ext>
            </a:extLst>
          </p:cNvPr>
          <p:cNvSpPr/>
          <p:nvPr/>
        </p:nvSpPr>
        <p:spPr>
          <a:xfrm>
            <a:off x="1333500" y="2343150"/>
            <a:ext cx="7725153" cy="742950"/>
          </a:xfrm>
          <a:custGeom>
            <a:avLst/>
            <a:gdLst>
              <a:gd name="connsiteX0" fmla="*/ 0 w 7591803"/>
              <a:gd name="connsiteY0" fmla="*/ 1200150 h 1226055"/>
              <a:gd name="connsiteX1" fmla="*/ 4133850 w 7591803"/>
              <a:gd name="connsiteY1" fmla="*/ 1209675 h 1226055"/>
              <a:gd name="connsiteX2" fmla="*/ 5619750 w 7591803"/>
              <a:gd name="connsiteY2" fmla="*/ 1009650 h 1226055"/>
              <a:gd name="connsiteX3" fmla="*/ 6838950 w 7591803"/>
              <a:gd name="connsiteY3" fmla="*/ 1000125 h 1226055"/>
              <a:gd name="connsiteX4" fmla="*/ 7591425 w 7591803"/>
              <a:gd name="connsiteY4" fmla="*/ 771525 h 1226055"/>
              <a:gd name="connsiteX5" fmla="*/ 6943725 w 7591803"/>
              <a:gd name="connsiteY5" fmla="*/ 285750 h 1226055"/>
              <a:gd name="connsiteX6" fmla="*/ 7153275 w 7591803"/>
              <a:gd name="connsiteY6" fmla="*/ 0 h 122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1803" h="1226055">
                <a:moveTo>
                  <a:pt x="0" y="1200150"/>
                </a:moveTo>
                <a:cubicBezTo>
                  <a:pt x="1598612" y="1220787"/>
                  <a:pt x="3197225" y="1241425"/>
                  <a:pt x="4133850" y="1209675"/>
                </a:cubicBezTo>
                <a:cubicBezTo>
                  <a:pt x="5070475" y="1177925"/>
                  <a:pt x="5168900" y="1044575"/>
                  <a:pt x="5619750" y="1009650"/>
                </a:cubicBezTo>
                <a:cubicBezTo>
                  <a:pt x="6070600" y="974725"/>
                  <a:pt x="6510338" y="1039812"/>
                  <a:pt x="6838950" y="1000125"/>
                </a:cubicBezTo>
                <a:cubicBezTo>
                  <a:pt x="7167562" y="960438"/>
                  <a:pt x="7573963" y="890587"/>
                  <a:pt x="7591425" y="771525"/>
                </a:cubicBezTo>
                <a:cubicBezTo>
                  <a:pt x="7608888" y="652462"/>
                  <a:pt x="7016750" y="414337"/>
                  <a:pt x="6943725" y="285750"/>
                </a:cubicBezTo>
                <a:cubicBezTo>
                  <a:pt x="6870700" y="157163"/>
                  <a:pt x="7011987" y="78581"/>
                  <a:pt x="7153275" y="0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D17C8E-8F25-61BD-165E-C8F2712E5D7E}"/>
              </a:ext>
            </a:extLst>
          </p:cNvPr>
          <p:cNvSpPr txBox="1"/>
          <p:nvPr/>
        </p:nvSpPr>
        <p:spPr>
          <a:xfrm>
            <a:off x="4772025" y="5622965"/>
            <a:ext cx="638365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Liu, Yang &amp; Liu, Kun &amp; Wang, </a:t>
            </a:r>
            <a:r>
              <a:rPr lang="en-US" sz="1000" dirty="0" err="1"/>
              <a:t>Wentao</a:t>
            </a:r>
            <a:r>
              <a:rPr lang="en-US" sz="1000" dirty="0"/>
              <a:t> &amp; Fan, </a:t>
            </a:r>
            <a:r>
              <a:rPr lang="en-US" sz="1000" dirty="0" err="1"/>
              <a:t>Linlin</a:t>
            </a:r>
            <a:r>
              <a:rPr lang="en-US" sz="1000" dirty="0"/>
              <a:t> &amp; Binbin, Li. (2024). Progress on the connection performance of steel-engineered bamboo beam- column connections under cyclic loads: a review. Sustainable Structures. 4. 37. 10.54113/j.sust.2024.000037. </a:t>
            </a:r>
            <a:endParaRPr lang="en-001" sz="1000" dirty="0"/>
          </a:p>
        </p:txBody>
      </p:sp>
    </p:spTree>
    <p:extLst>
      <p:ext uri="{BB962C8B-B14F-4D97-AF65-F5344CB8AC3E}">
        <p14:creationId xmlns:p14="http://schemas.microsoft.com/office/powerpoint/2010/main" val="3930033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489BC-3F2B-A855-7477-AA5262AAF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AISC 360 – Bolted Joints (S. J3)</a:t>
            </a:r>
            <a:endParaRPr lang="en-00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564410-C8C3-5887-EDC4-5A675777171D}"/>
              </a:ext>
            </a:extLst>
          </p:cNvPr>
          <p:cNvSpPr txBox="1"/>
          <p:nvPr/>
        </p:nvSpPr>
        <p:spPr>
          <a:xfrm>
            <a:off x="1036320" y="4287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ANSI/AISC 360 | American Institute of Steel Construction</a:t>
            </a:r>
            <a:endParaRPr lang="en-00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06A70A-050C-5D7D-EBF8-A0F4C1B744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33" t="15482" r="3787" b="7449"/>
          <a:stretch>
            <a:fillRect/>
          </a:stretch>
        </p:blipFill>
        <p:spPr>
          <a:xfrm>
            <a:off x="8448675" y="286603"/>
            <a:ext cx="3481660" cy="8295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1EBCB8-2DE1-08DD-52B5-A3C14481634E}"/>
              </a:ext>
            </a:extLst>
          </p:cNvPr>
          <p:cNvSpPr txBox="1"/>
          <p:nvPr/>
        </p:nvSpPr>
        <p:spPr>
          <a:xfrm rot="164836">
            <a:off x="6867988" y="526946"/>
            <a:ext cx="1046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From the link</a:t>
            </a:r>
            <a:endParaRPr lang="en-001" sz="1200" dirty="0">
              <a:solidFill>
                <a:srgbClr val="0070C0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FB2547-0E74-6EF6-DE57-418824620569}"/>
              </a:ext>
            </a:extLst>
          </p:cNvPr>
          <p:cNvSpPr/>
          <p:nvPr/>
        </p:nvSpPr>
        <p:spPr>
          <a:xfrm>
            <a:off x="6467475" y="704850"/>
            <a:ext cx="1847850" cy="133379"/>
          </a:xfrm>
          <a:custGeom>
            <a:avLst/>
            <a:gdLst>
              <a:gd name="connsiteX0" fmla="*/ 1847850 w 1847850"/>
              <a:gd name="connsiteY0" fmla="*/ 0 h 133379"/>
              <a:gd name="connsiteX1" fmla="*/ 1095375 w 1847850"/>
              <a:gd name="connsiteY1" fmla="*/ 133350 h 133379"/>
              <a:gd name="connsiteX2" fmla="*/ 0 w 1847850"/>
              <a:gd name="connsiteY2" fmla="*/ 9525 h 13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7850" h="133379">
                <a:moveTo>
                  <a:pt x="1847850" y="0"/>
                </a:moveTo>
                <a:cubicBezTo>
                  <a:pt x="1625600" y="65881"/>
                  <a:pt x="1403350" y="131763"/>
                  <a:pt x="1095375" y="133350"/>
                </a:cubicBezTo>
                <a:cubicBezTo>
                  <a:pt x="787400" y="134938"/>
                  <a:pt x="393700" y="72231"/>
                  <a:pt x="0" y="9525"/>
                </a:cubicBezTo>
              </a:path>
            </a:pathLst>
          </a:custGeom>
          <a:noFill/>
          <a:ln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BA3A7-2ADF-D9F0-6436-4E3DB5461F88}"/>
              </a:ext>
            </a:extLst>
          </p:cNvPr>
          <p:cNvSpPr txBox="1"/>
          <p:nvPr/>
        </p:nvSpPr>
        <p:spPr>
          <a:xfrm>
            <a:off x="1036320" y="2168724"/>
            <a:ext cx="6762750" cy="29519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en-US" sz="1600" b="1" dirty="0">
                <a:solidFill>
                  <a:srgbClr val="000000"/>
                </a:solidFill>
                <a:ea typeface="DM Sans Bold"/>
                <a:cs typeface="DM Sans Bold"/>
                <a:sym typeface="DM Sans Bold"/>
              </a:rPr>
              <a:t>Bolt Types &amp; Usage </a:t>
            </a:r>
          </a:p>
          <a:p>
            <a:pPr marL="647698" lvl="1" indent="-323849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Common Bolts: ASTM A307 permitted unless </a:t>
            </a:r>
            <a:r>
              <a:rPr lang="en-US" sz="1600" dirty="0" err="1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pretensioning</a:t>
            </a: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 is needed. </a:t>
            </a:r>
          </a:p>
          <a:p>
            <a:pPr marL="647698" lvl="1" indent="-323849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High-Strength Bolts: </a:t>
            </a:r>
          </a:p>
          <a:p>
            <a:pPr marL="1295397" lvl="2" indent="-431799">
              <a:buFont typeface="Arial"/>
              <a:buChar char="⚬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Classified by minimum tensile strength (</a:t>
            </a:r>
            <a:r>
              <a:rPr lang="en-US" sz="1600" dirty="0" err="1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ksi</a:t>
            </a: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): </a:t>
            </a:r>
          </a:p>
          <a:p>
            <a:pPr marL="1943095" lvl="3" indent="-485774">
              <a:buFont typeface="Arial"/>
              <a:buChar char="￭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Group 120: A325, F1852 </a:t>
            </a:r>
          </a:p>
          <a:p>
            <a:pPr marL="1943095" lvl="3" indent="-485774">
              <a:buFont typeface="Arial"/>
              <a:buChar char="￭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Group 144: F3148 </a:t>
            </a:r>
          </a:p>
          <a:p>
            <a:pPr marL="1943095" lvl="3" indent="-485774">
              <a:buFont typeface="Arial"/>
              <a:buChar char="￭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Group 150: A490, F2280 </a:t>
            </a:r>
          </a:p>
          <a:p>
            <a:pPr marL="1943095" lvl="3" indent="-485774">
              <a:buFont typeface="Arial"/>
              <a:buChar char="￭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Group 200: F3043, F3111 </a:t>
            </a:r>
          </a:p>
          <a:p>
            <a:pPr marL="647698" lvl="1" indent="-323849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ea typeface="DM Sans"/>
                <a:cs typeface="DM Sans"/>
                <a:sym typeface="DM Sans"/>
              </a:rPr>
              <a:t>Correct classification ensures proper strength and code compliance. </a:t>
            </a:r>
          </a:p>
          <a:p>
            <a:endParaRPr lang="en-00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783258-BF82-F0CB-EEE0-B00BE036B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850" y="2168724"/>
            <a:ext cx="3522919" cy="352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ED325-F8C0-30FF-8F6E-F405EDF8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properties for metric hex bolts</a:t>
            </a:r>
            <a:endParaRPr lang="en-00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8B4B41-2133-79A7-43C3-9DDFB2368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385981"/>
              </p:ext>
            </p:extLst>
          </p:nvPr>
        </p:nvGraphicFramePr>
        <p:xfrm>
          <a:off x="423878" y="1928812"/>
          <a:ext cx="11249024" cy="3846678"/>
        </p:xfrm>
        <a:graphic>
          <a:graphicData uri="http://schemas.openxmlformats.org/drawingml/2006/table">
            <a:tbl>
              <a:tblPr/>
              <a:tblGrid>
                <a:gridCol w="489088">
                  <a:extLst>
                    <a:ext uri="{9D8B030D-6E8A-4147-A177-3AD203B41FA5}">
                      <a16:colId xmlns:a16="http://schemas.microsoft.com/office/drawing/2014/main" val="3913479939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2586278607"/>
                    </a:ext>
                  </a:extLst>
                </a:gridCol>
                <a:gridCol w="517249">
                  <a:extLst>
                    <a:ext uri="{9D8B030D-6E8A-4147-A177-3AD203B41FA5}">
                      <a16:colId xmlns:a16="http://schemas.microsoft.com/office/drawing/2014/main" val="3676197375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1622891248"/>
                    </a:ext>
                  </a:extLst>
                </a:gridCol>
                <a:gridCol w="511865">
                  <a:extLst>
                    <a:ext uri="{9D8B030D-6E8A-4147-A177-3AD203B41FA5}">
                      <a16:colId xmlns:a16="http://schemas.microsoft.com/office/drawing/2014/main" val="2095580556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834763028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3721478306"/>
                    </a:ext>
                  </a:extLst>
                </a:gridCol>
                <a:gridCol w="634034">
                  <a:extLst>
                    <a:ext uri="{9D8B030D-6E8A-4147-A177-3AD203B41FA5}">
                      <a16:colId xmlns:a16="http://schemas.microsoft.com/office/drawing/2014/main" val="2186229993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305767635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527674435"/>
                    </a:ext>
                  </a:extLst>
                </a:gridCol>
                <a:gridCol w="476250">
                  <a:extLst>
                    <a:ext uri="{9D8B030D-6E8A-4147-A177-3AD203B41FA5}">
                      <a16:colId xmlns:a16="http://schemas.microsoft.com/office/drawing/2014/main" val="967797789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19640109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52428954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50108334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116986184"/>
                    </a:ext>
                  </a:extLst>
                </a:gridCol>
                <a:gridCol w="409575">
                  <a:extLst>
                    <a:ext uri="{9D8B030D-6E8A-4147-A177-3AD203B41FA5}">
                      <a16:colId xmlns:a16="http://schemas.microsoft.com/office/drawing/2014/main" val="3694668909"/>
                    </a:ext>
                  </a:extLst>
                </a:gridCol>
                <a:gridCol w="389696">
                  <a:extLst>
                    <a:ext uri="{9D8B030D-6E8A-4147-A177-3AD203B41FA5}">
                      <a16:colId xmlns:a16="http://schemas.microsoft.com/office/drawing/2014/main" val="2910741778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3071699942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436783917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2078975615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3449615827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3375786092"/>
                    </a:ext>
                  </a:extLst>
                </a:gridCol>
                <a:gridCol w="489088">
                  <a:extLst>
                    <a:ext uri="{9D8B030D-6E8A-4147-A177-3AD203B41FA5}">
                      <a16:colId xmlns:a16="http://schemas.microsoft.com/office/drawing/2014/main" val="1197046845"/>
                    </a:ext>
                  </a:extLst>
                </a:gridCol>
              </a:tblGrid>
              <a:tr h="766987">
                <a:tc>
                  <a:txBody>
                    <a:bodyPr/>
                    <a:lstStyle/>
                    <a:p>
                      <a:pPr algn="ctr"/>
                      <a:br>
                        <a:rPr lang="en-001" sz="1100" b="1" dirty="0">
                          <a:effectLst/>
                        </a:rPr>
                      </a:br>
                      <a:br>
                        <a:rPr lang="en-001" sz="1100" b="1" dirty="0">
                          <a:effectLst/>
                        </a:rPr>
                      </a:br>
                      <a:br>
                        <a:rPr lang="en-001" sz="1100" b="1" dirty="0">
                          <a:effectLst/>
                        </a:rPr>
                      </a:br>
                      <a:endParaRPr lang="en-001" sz="1100" b="1" dirty="0">
                        <a:effectLst/>
                      </a:endParaRP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effectLst/>
                        </a:rPr>
                        <a:t>Dimensions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effectLst/>
                        </a:rPr>
                        <a:t>Hole diameter </a:t>
                      </a:r>
                      <a:r>
                        <a:rPr lang="en-US" sz="1100" b="1" i="1">
                          <a:effectLst/>
                        </a:rPr>
                        <a:t>d</a:t>
                      </a:r>
                      <a:r>
                        <a:rPr lang="en-US" sz="1100" b="1" baseline="-25000">
                          <a:effectLst/>
                        </a:rPr>
                        <a:t>0</a:t>
                      </a:r>
                      <a:r>
                        <a:rPr lang="en-US" sz="1100" b="1">
                          <a:effectLst/>
                        </a:rPr>
                        <a:t> [mm]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effectLst/>
                        </a:rPr>
                        <a:t>Areas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effectLst/>
                        </a:rPr>
                        <a:t>Tensile resistance </a:t>
                      </a:r>
                      <a:r>
                        <a:rPr lang="en-US" sz="1100" b="1" i="1">
                          <a:effectLst/>
                        </a:rPr>
                        <a:t>F</a:t>
                      </a:r>
                      <a:r>
                        <a:rPr lang="en-US" sz="1100" b="1" baseline="-25000">
                          <a:effectLst/>
                        </a:rPr>
                        <a:t>t,Rd</a:t>
                      </a:r>
                      <a:r>
                        <a:rPr lang="en-US" sz="1100" b="1">
                          <a:effectLst/>
                        </a:rPr>
                        <a:t> [kN]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effectLst/>
                        </a:rPr>
                        <a:t>Shear resistance per shear plane </a:t>
                      </a:r>
                      <a:r>
                        <a:rPr lang="en-US" sz="1100" b="1" i="1">
                          <a:effectLst/>
                        </a:rPr>
                        <a:t>F</a:t>
                      </a:r>
                      <a:r>
                        <a:rPr lang="en-US" sz="1100" b="1" baseline="-25000">
                          <a:effectLst/>
                        </a:rPr>
                        <a:t>v,Rd</a:t>
                      </a:r>
                      <a:r>
                        <a:rPr lang="en-US" sz="1100" b="1">
                          <a:effectLst/>
                        </a:rPr>
                        <a:t> [kN]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00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45419"/>
                  </a:ext>
                </a:extLst>
              </a:tr>
              <a:tr h="948091"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effectLst/>
                        </a:rPr>
                        <a:t>Size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Nominal diameter</a:t>
                      </a:r>
                      <a:br>
                        <a:rPr lang="en-US" sz="800" b="1" dirty="0">
                          <a:effectLst/>
                        </a:rPr>
                      </a:br>
                      <a:r>
                        <a:rPr lang="en-US" sz="800" b="1" dirty="0">
                          <a:effectLst/>
                        </a:rPr>
                        <a:t>d [mm]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Nut width across</a:t>
                      </a:r>
                      <a:br>
                        <a:rPr lang="en-US" sz="800" b="1" dirty="0">
                          <a:effectLst/>
                        </a:rPr>
                      </a:br>
                      <a:r>
                        <a:rPr lang="en-US" sz="800" b="1" dirty="0">
                          <a:effectLst/>
                        </a:rPr>
                        <a:t> flats</a:t>
                      </a:r>
                      <a:br>
                        <a:rPr lang="en-US" sz="800" b="1" dirty="0">
                          <a:effectLst/>
                        </a:rPr>
                      </a:br>
                      <a:r>
                        <a:rPr lang="en-US" sz="800" b="1" dirty="0">
                          <a:effectLst/>
                        </a:rPr>
                        <a:t>s [mm]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Normal round hole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>
                          <a:effectLst/>
                        </a:rPr>
                        <a:t>Oversize round hole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Short slotted hole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Long slotted hole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effectLst/>
                        </a:rPr>
                        <a:t>Gross area (unthreaded part)</a:t>
                      </a:r>
                      <a:br>
                        <a:rPr lang="en-US" sz="800" b="1" dirty="0">
                          <a:effectLst/>
                        </a:rPr>
                      </a:br>
                      <a:r>
                        <a:rPr lang="en-US" sz="800" b="1" dirty="0">
                          <a:effectLst/>
                        </a:rPr>
                        <a:t>A</a:t>
                      </a:r>
                      <a:r>
                        <a:rPr lang="en-US" sz="800" b="1" baseline="-25000" dirty="0">
                          <a:effectLst/>
                        </a:rPr>
                        <a:t>g</a:t>
                      </a:r>
                      <a:r>
                        <a:rPr lang="en-US" sz="800" b="1" dirty="0">
                          <a:effectLst/>
                        </a:rPr>
                        <a:t> [mm</a:t>
                      </a:r>
                      <a:r>
                        <a:rPr lang="en-US" sz="800" b="1" baseline="30000" dirty="0">
                          <a:effectLst/>
                        </a:rPr>
                        <a:t>2</a:t>
                      </a:r>
                      <a:r>
                        <a:rPr lang="en-US" sz="800" b="1" dirty="0">
                          <a:effectLst/>
                        </a:rPr>
                        <a:t>]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>
                          <a:effectLst/>
                        </a:rPr>
                        <a:t>Stress area (threaded part)</a:t>
                      </a:r>
                      <a:br>
                        <a:rPr lang="en-US" sz="800" b="1">
                          <a:effectLst/>
                        </a:rPr>
                      </a:br>
                      <a:r>
                        <a:rPr lang="en-US" sz="800" b="1">
                          <a:effectLst/>
                        </a:rPr>
                        <a:t>A</a:t>
                      </a:r>
                      <a:r>
                        <a:rPr lang="en-US" sz="800" b="1" baseline="-25000">
                          <a:effectLst/>
                        </a:rPr>
                        <a:t>s</a:t>
                      </a:r>
                      <a:r>
                        <a:rPr lang="en-US" sz="800" b="1">
                          <a:effectLst/>
                        </a:rPr>
                        <a:t> [mm</a:t>
                      </a:r>
                      <a:r>
                        <a:rPr lang="en-US" sz="800" b="1" baseline="30000">
                          <a:effectLst/>
                        </a:rPr>
                        <a:t>2</a:t>
                      </a:r>
                      <a:r>
                        <a:rPr lang="en-US" sz="800" b="1">
                          <a:effectLst/>
                        </a:rPr>
                        <a:t>]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4.6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4.8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5.6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5.8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>
                          <a:effectLst/>
                        </a:rPr>
                        <a:t>6.8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>
                          <a:effectLst/>
                        </a:rPr>
                        <a:t>8.8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10.9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>
                          <a:effectLst/>
                        </a:rPr>
                        <a:t>4.6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4.8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5.6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5.8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6.8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8.8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800" b="1" dirty="0">
                          <a:effectLst/>
                        </a:rPr>
                        <a:t>10.9</a:t>
                      </a:r>
                    </a:p>
                  </a:txBody>
                  <a:tcPr marL="7169" marR="7169" marT="3584" marB="3584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615694"/>
                  </a:ext>
                </a:extLst>
              </a:tr>
              <a:tr h="233837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50.3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36.6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13.2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15.8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21.1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26.4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7.03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5.86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8.78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7.32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8.78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14.1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14.6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648110"/>
                  </a:ext>
                </a:extLst>
              </a:tr>
              <a:tr h="233837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effectLst/>
                        </a:rPr>
                        <a:t>M10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-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78.5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58.0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25.1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33.4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41.8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9.28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22.3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23.2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813700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M12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16×13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 dirty="0">
                          <a:effectLst/>
                        </a:rPr>
                        <a:t>30.0×13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84.3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30.3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30.3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36.4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48.6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60.7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16.2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32.4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33.7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735447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M14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18×15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 dirty="0">
                          <a:effectLst/>
                        </a:rPr>
                        <a:t>35.0×15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154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33.1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33.1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41.4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41.4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49.7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66.2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82.8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22.1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18.4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27.6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23.0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27.6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44.2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46.0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277552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M16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22×18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 dirty="0">
                          <a:effectLst/>
                        </a:rPr>
                        <a:t>40.0×18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157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45.2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45.2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56.5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56.5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67.8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90.4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113.0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30.1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25.1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37.7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31.4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37.7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60.3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62.8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85879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effectLst/>
                        </a:rPr>
                        <a:t>M18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27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24×20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>
                          <a:effectLst/>
                        </a:rPr>
                        <a:t>45.0×20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254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192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55.3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55.3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69.1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69.1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82.9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110.6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138.2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36.9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30.7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46.1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38.4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46.1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73.7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76.8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729687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26×22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 dirty="0">
                          <a:effectLst/>
                        </a:rPr>
                        <a:t>50.0×22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314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70.6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70.6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88.2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88.2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105.8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141.1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176.4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47.0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39.2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58.8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49.0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58.8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94.1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98.0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485264"/>
                  </a:ext>
                </a:extLst>
              </a:tr>
              <a:tr h="277321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effectLst/>
                        </a:rPr>
                        <a:t>M22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34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28×24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900" dirty="0">
                          <a:effectLst/>
                        </a:rPr>
                        <a:t>55.0×24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380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303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87.3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87.3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109.1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109.1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130.9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174.5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218.2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58.2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48.5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72.7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60.6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72.7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>
                          <a:effectLst/>
                        </a:rPr>
                        <a:t>116.4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001" sz="1100" dirty="0">
                          <a:effectLst/>
                        </a:rPr>
                        <a:t>121.2</a:t>
                      </a:r>
                    </a:p>
                  </a:txBody>
                  <a:tcPr marL="7169" marR="7169" marT="3584" marB="3584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85024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50EBF2A-B4C8-AAAF-00FD-E4BB68799DAA}"/>
              </a:ext>
            </a:extLst>
          </p:cNvPr>
          <p:cNvSpPr txBox="1"/>
          <p:nvPr/>
        </p:nvSpPr>
        <p:spPr>
          <a:xfrm>
            <a:off x="2638424" y="5889790"/>
            <a:ext cx="7429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Table of design properties for metric steel bolts M5 to M39 - Eurocode 3</a:t>
            </a:r>
            <a:endParaRPr lang="en-00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2C4C396-F0CE-B8F2-1655-7CFFEDA5B0AC}"/>
                  </a:ext>
                </a:extLst>
              </p14:cNvPr>
              <p14:cNvContentPartPr/>
              <p14:nvPr/>
            </p14:nvContentPartPr>
            <p14:xfrm>
              <a:off x="361830" y="5181750"/>
              <a:ext cx="11373120" cy="288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2C4C396-F0CE-B8F2-1655-7CFFEDA5B0A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7830" y="5073750"/>
                <a:ext cx="11480760" cy="24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41825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B308-8201-A6A9-44FE-7EE714A6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AISC 360 – Bolted Joints (S. J3)</a:t>
            </a:r>
            <a:endParaRPr lang="en-00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CD4ED-FA8A-F7AB-7A73-C8503D2B5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7525"/>
            <a:ext cx="3248026" cy="4705350"/>
          </a:xfrm>
        </p:spPr>
        <p:txBody>
          <a:bodyPr>
            <a:noAutofit/>
          </a:bodyPr>
          <a:lstStyle/>
          <a:p>
            <a:endParaRPr lang="en-US" sz="1600" b="1" dirty="0"/>
          </a:p>
          <a:p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Slip-Critical Connections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These rely on friction between the connected surfaces.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No slip is allowed at service load. (Good for fatigue…)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Requires bolt pre-tensioning. </a:t>
            </a:r>
            <a:br>
              <a:rPr lang="en-US" sz="1600" dirty="0"/>
            </a:br>
            <a:r>
              <a:rPr lang="en-US" sz="1600" dirty="0"/>
              <a:t>(using special equipment)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00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CF2A21A-6BFA-7443-5349-1A7EDCC7747E}"/>
              </a:ext>
            </a:extLst>
          </p:cNvPr>
          <p:cNvSpPr txBox="1">
            <a:spLocks/>
          </p:cNvSpPr>
          <p:nvPr/>
        </p:nvSpPr>
        <p:spPr>
          <a:xfrm>
            <a:off x="4471987" y="1787525"/>
            <a:ext cx="3248026" cy="4705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Bearing (Shear) Connections</a:t>
            </a:r>
          </a:p>
          <a:p>
            <a:pPr marL="0" indent="0">
              <a:buNone/>
            </a:pPr>
            <a:endParaRPr lang="en-US" sz="1600" b="1" dirty="0"/>
          </a:p>
          <a:p>
            <a:r>
              <a:rPr lang="en-US" sz="1600" dirty="0"/>
              <a:t>The bolts are designed to bear against the sides of the holes as the load is transferred.</a:t>
            </a:r>
          </a:p>
          <a:p>
            <a:endParaRPr lang="en-US" sz="1600" dirty="0"/>
          </a:p>
          <a:p>
            <a:r>
              <a:rPr lang="en-US" sz="1600" dirty="0"/>
              <a:t>Some slip may occur, but it is acceptable under service loads.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Subdivided into</a:t>
            </a:r>
          </a:p>
          <a:p>
            <a:pPr lvl="1"/>
            <a:r>
              <a:rPr lang="en-US" sz="1600" dirty="0"/>
              <a:t>Bearing-Strength Controlled</a:t>
            </a:r>
          </a:p>
          <a:p>
            <a:pPr lvl="1"/>
            <a:r>
              <a:rPr lang="en-US" sz="1600" dirty="0"/>
              <a:t>Shear-Strength Controlled</a:t>
            </a:r>
          </a:p>
          <a:p>
            <a:pPr marL="0" indent="0">
              <a:buNone/>
            </a:pPr>
            <a:endParaRPr lang="en-00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EBC1A1-F193-2BAD-28FB-BB5337442FAC}"/>
              </a:ext>
            </a:extLst>
          </p:cNvPr>
          <p:cNvSpPr txBox="1">
            <a:spLocks/>
          </p:cNvSpPr>
          <p:nvPr/>
        </p:nvSpPr>
        <p:spPr>
          <a:xfrm>
            <a:off x="8105775" y="1820863"/>
            <a:ext cx="3248026" cy="4705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Tension Connections</a:t>
            </a:r>
          </a:p>
          <a:p>
            <a:pPr marL="0" indent="0">
              <a:buNone/>
            </a:pPr>
            <a:endParaRPr lang="en-US" sz="1600" b="1" dirty="0"/>
          </a:p>
          <a:p>
            <a:r>
              <a:rPr lang="en-US" sz="1600" dirty="0"/>
              <a:t>Bolts are loaded in tension (axial force), relatively small shear.</a:t>
            </a:r>
          </a:p>
          <a:p>
            <a:endParaRPr lang="en-US" sz="1600" dirty="0"/>
          </a:p>
          <a:p>
            <a:r>
              <a:rPr lang="en-US" sz="1600" dirty="0"/>
              <a:t>Common in splice connections or hangers.</a:t>
            </a:r>
          </a:p>
          <a:p>
            <a:endParaRPr lang="en-US" sz="1600" dirty="0"/>
          </a:p>
          <a:p>
            <a:r>
              <a:rPr lang="en-US" sz="1600" dirty="0"/>
              <a:t>Must consider bolt tensile strength and prying action.</a:t>
            </a:r>
          </a:p>
          <a:p>
            <a:endParaRPr lang="en-00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CD251A-1184-C31D-150B-E543456E18E7}"/>
              </a:ext>
            </a:extLst>
          </p:cNvPr>
          <p:cNvSpPr/>
          <p:nvPr/>
        </p:nvSpPr>
        <p:spPr>
          <a:xfrm>
            <a:off x="4438950" y="2343150"/>
            <a:ext cx="6881813" cy="38212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04ED48-7E6A-E731-2DDC-A5FE7260914D}"/>
              </a:ext>
            </a:extLst>
          </p:cNvPr>
          <p:cNvSpPr txBox="1"/>
          <p:nvPr/>
        </p:nvSpPr>
        <p:spPr>
          <a:xfrm>
            <a:off x="8295236" y="5641162"/>
            <a:ext cx="2483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Can be modeled with shells </a:t>
            </a:r>
            <a:br>
              <a:rPr lang="en-US" sz="1400" b="1" dirty="0">
                <a:solidFill>
                  <a:srgbClr val="00B050"/>
                </a:solidFill>
              </a:rPr>
            </a:br>
            <a:r>
              <a:rPr lang="en-US" sz="1400" b="1" dirty="0">
                <a:solidFill>
                  <a:srgbClr val="00B050"/>
                </a:solidFill>
              </a:rPr>
              <a:t>and bolt component elements!</a:t>
            </a:r>
            <a:endParaRPr lang="en-001" sz="14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B89971-BC94-A30D-D505-7C22C0FBF070}"/>
              </a:ext>
            </a:extLst>
          </p:cNvPr>
          <p:cNvSpPr txBox="1"/>
          <p:nvPr/>
        </p:nvSpPr>
        <p:spPr>
          <a:xfrm>
            <a:off x="1281411" y="2134682"/>
            <a:ext cx="1678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Full solid - Bricks!!</a:t>
            </a:r>
            <a:endParaRPr lang="en-001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33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6A6D993-1FC3-8CF3-766F-E53E01032E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441" t="3680" b="10483"/>
          <a:stretch>
            <a:fillRect/>
          </a:stretch>
        </p:blipFill>
        <p:spPr>
          <a:xfrm>
            <a:off x="3253876" y="2635589"/>
            <a:ext cx="2730244" cy="3709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46347A-CFFA-BF38-5E11-22DB2AF23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Bolt Hole Geometry 1</a:t>
            </a:r>
            <a:endParaRPr lang="en-0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F679B3-AA18-AB23-D954-941939D094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759" b="3945"/>
          <a:stretch>
            <a:fillRect/>
          </a:stretch>
        </p:blipFill>
        <p:spPr>
          <a:xfrm>
            <a:off x="315797" y="2746807"/>
            <a:ext cx="2976179" cy="3598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3D3089-0000-6FB3-7B9B-43600DE920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511" b="9111"/>
          <a:stretch>
            <a:fillRect/>
          </a:stretch>
        </p:blipFill>
        <p:spPr>
          <a:xfrm>
            <a:off x="6934200" y="720203"/>
            <a:ext cx="4258269" cy="7858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179C1B-99E3-BEB1-0BC7-DBADF72AA2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032" t="7187" r="9875" b="6022"/>
          <a:stretch>
            <a:fillRect/>
          </a:stretch>
        </p:blipFill>
        <p:spPr>
          <a:xfrm>
            <a:off x="5813754" y="2746807"/>
            <a:ext cx="2531188" cy="35982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0297581-5937-CE22-0C3F-C905FAC084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6971" t="4943" r="8623" b="9419"/>
          <a:stretch>
            <a:fillRect/>
          </a:stretch>
        </p:blipFill>
        <p:spPr>
          <a:xfrm>
            <a:off x="8344943" y="2746806"/>
            <a:ext cx="2484946" cy="35982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F0B484-E554-8D2E-691F-C47151C6393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2114" t="9310" r="12761" b="15213"/>
          <a:stretch>
            <a:fillRect/>
          </a:stretch>
        </p:blipFill>
        <p:spPr>
          <a:xfrm>
            <a:off x="8344942" y="2746806"/>
            <a:ext cx="2484946" cy="3598294"/>
          </a:xfrm>
          <a:prstGeom prst="rect">
            <a:avLst/>
          </a:prstGeo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4CDCD392-E8E2-2513-EB15-566CC55A7ED2}"/>
              </a:ext>
            </a:extLst>
          </p:cNvPr>
          <p:cNvSpPr/>
          <p:nvPr/>
        </p:nvSpPr>
        <p:spPr>
          <a:xfrm>
            <a:off x="2471678" y="2028825"/>
            <a:ext cx="5873264" cy="4220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57246-0FD5-1AFB-6A53-C5654B0DE881}"/>
              </a:ext>
            </a:extLst>
          </p:cNvPr>
          <p:cNvSpPr txBox="1"/>
          <p:nvPr/>
        </p:nvSpPr>
        <p:spPr>
          <a:xfrm>
            <a:off x="1431136" y="242752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M18 Bolt</a:t>
            </a:r>
            <a:endParaRPr lang="en-001" dirty="0"/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56AD011F-D544-8C18-846B-7DD90435B8C1}"/>
              </a:ext>
            </a:extLst>
          </p:cNvPr>
          <p:cNvSpPr/>
          <p:nvPr/>
        </p:nvSpPr>
        <p:spPr>
          <a:xfrm rot="16200000">
            <a:off x="1637408" y="5214241"/>
            <a:ext cx="144659" cy="530225"/>
          </a:xfrm>
          <a:prstGeom prst="leftBrace">
            <a:avLst>
              <a:gd name="adj1" fmla="val 36992"/>
              <a:gd name="adj2" fmla="val 50599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6FA34B2A-BA26-9869-EC1D-352E42FA211D}"/>
              </a:ext>
            </a:extLst>
          </p:cNvPr>
          <p:cNvSpPr/>
          <p:nvPr/>
        </p:nvSpPr>
        <p:spPr>
          <a:xfrm rot="5400000">
            <a:off x="1505484" y="5461054"/>
            <a:ext cx="144657" cy="794073"/>
          </a:xfrm>
          <a:prstGeom prst="rightBrace">
            <a:avLst>
              <a:gd name="adj1" fmla="val 49712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51C8BB-A250-CCCE-0D71-205511A10CD8}"/>
              </a:ext>
            </a:extLst>
          </p:cNvPr>
          <p:cNvSpPr txBox="1"/>
          <p:nvPr/>
        </p:nvSpPr>
        <p:spPr>
          <a:xfrm>
            <a:off x="1429051" y="5508759"/>
            <a:ext cx="561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9 mm</a:t>
            </a:r>
            <a:endParaRPr lang="en-001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6FB0FE-7EAF-328F-7911-1B37A33510D1}"/>
              </a:ext>
            </a:extLst>
          </p:cNvPr>
          <p:cNvSpPr txBox="1"/>
          <p:nvPr/>
        </p:nvSpPr>
        <p:spPr>
          <a:xfrm>
            <a:off x="1193732" y="5893319"/>
            <a:ext cx="7681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13.5 mm</a:t>
            </a:r>
            <a:endParaRPr lang="en-001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EB6551-5898-7903-DD4B-B64115A03861}"/>
              </a:ext>
            </a:extLst>
          </p:cNvPr>
          <p:cNvSpPr/>
          <p:nvPr/>
        </p:nvSpPr>
        <p:spPr>
          <a:xfrm>
            <a:off x="10182224" y="657428"/>
            <a:ext cx="513735" cy="8485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C805FA-C27A-EABE-9ABC-D33E0437850D}"/>
              </a:ext>
            </a:extLst>
          </p:cNvPr>
          <p:cNvSpPr/>
          <p:nvPr/>
        </p:nvSpPr>
        <p:spPr>
          <a:xfrm>
            <a:off x="6934200" y="688815"/>
            <a:ext cx="513735" cy="8485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0757E25-2DB7-09D4-6EA6-295A2F707689}"/>
              </a:ext>
            </a:extLst>
          </p:cNvPr>
          <p:cNvSpPr/>
          <p:nvPr/>
        </p:nvSpPr>
        <p:spPr>
          <a:xfrm>
            <a:off x="996593" y="1543050"/>
            <a:ext cx="9366607" cy="2152650"/>
          </a:xfrm>
          <a:custGeom>
            <a:avLst/>
            <a:gdLst>
              <a:gd name="connsiteX0" fmla="*/ 9366607 w 9366607"/>
              <a:gd name="connsiteY0" fmla="*/ 0 h 2152650"/>
              <a:gd name="connsiteX1" fmla="*/ 7547332 w 9366607"/>
              <a:gd name="connsiteY1" fmla="*/ 247650 h 2152650"/>
              <a:gd name="connsiteX2" fmla="*/ 2737207 w 9366607"/>
              <a:gd name="connsiteY2" fmla="*/ 285750 h 2152650"/>
              <a:gd name="connsiteX3" fmla="*/ 79732 w 9366607"/>
              <a:gd name="connsiteY3" fmla="*/ 542925 h 2152650"/>
              <a:gd name="connsiteX4" fmla="*/ 641707 w 9366607"/>
              <a:gd name="connsiteY4" fmla="*/ 2152650 h 2152650"/>
              <a:gd name="connsiteX5" fmla="*/ 641707 w 9366607"/>
              <a:gd name="connsiteY5" fmla="*/ 215265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66607" h="2152650">
                <a:moveTo>
                  <a:pt x="9366607" y="0"/>
                </a:moveTo>
                <a:cubicBezTo>
                  <a:pt x="9009419" y="100012"/>
                  <a:pt x="8652232" y="200025"/>
                  <a:pt x="7547332" y="247650"/>
                </a:cubicBezTo>
                <a:cubicBezTo>
                  <a:pt x="6442432" y="295275"/>
                  <a:pt x="3981807" y="236538"/>
                  <a:pt x="2737207" y="285750"/>
                </a:cubicBezTo>
                <a:cubicBezTo>
                  <a:pt x="1492607" y="334963"/>
                  <a:pt x="428982" y="231775"/>
                  <a:pt x="79732" y="542925"/>
                </a:cubicBezTo>
                <a:cubicBezTo>
                  <a:pt x="-269518" y="854075"/>
                  <a:pt x="641707" y="2152650"/>
                  <a:pt x="641707" y="2152650"/>
                </a:cubicBezTo>
                <a:lnTo>
                  <a:pt x="641707" y="215265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2AF616B-416E-65FD-832C-E2483129C01B}"/>
              </a:ext>
            </a:extLst>
          </p:cNvPr>
          <p:cNvSpPr/>
          <p:nvPr/>
        </p:nvSpPr>
        <p:spPr>
          <a:xfrm>
            <a:off x="7079521" y="1600200"/>
            <a:ext cx="2455211" cy="1104900"/>
          </a:xfrm>
          <a:custGeom>
            <a:avLst/>
            <a:gdLst>
              <a:gd name="connsiteX0" fmla="*/ 121379 w 2455211"/>
              <a:gd name="connsiteY0" fmla="*/ 0 h 1104900"/>
              <a:gd name="connsiteX1" fmla="*/ 102329 w 2455211"/>
              <a:gd name="connsiteY1" fmla="*/ 133350 h 1104900"/>
              <a:gd name="connsiteX2" fmla="*/ 169004 w 2455211"/>
              <a:gd name="connsiteY2" fmla="*/ 333375 h 1104900"/>
              <a:gd name="connsiteX3" fmla="*/ 2150204 w 2455211"/>
              <a:gd name="connsiteY3" fmla="*/ 504825 h 1104900"/>
              <a:gd name="connsiteX4" fmla="*/ 2416904 w 2455211"/>
              <a:gd name="connsiteY4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5211" h="1104900">
                <a:moveTo>
                  <a:pt x="121379" y="0"/>
                </a:moveTo>
                <a:cubicBezTo>
                  <a:pt x="107885" y="38894"/>
                  <a:pt x="94392" y="77788"/>
                  <a:pt x="102329" y="133350"/>
                </a:cubicBezTo>
                <a:cubicBezTo>
                  <a:pt x="110266" y="188912"/>
                  <a:pt x="-172308" y="271463"/>
                  <a:pt x="169004" y="333375"/>
                </a:cubicBezTo>
                <a:cubicBezTo>
                  <a:pt x="510316" y="395287"/>
                  <a:pt x="1775554" y="376237"/>
                  <a:pt x="2150204" y="504825"/>
                </a:cubicBezTo>
                <a:cubicBezTo>
                  <a:pt x="2524854" y="633413"/>
                  <a:pt x="2470879" y="869156"/>
                  <a:pt x="2416904" y="110490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15437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80F71-2D0B-33B3-F130-AFE0B306F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Bolt Hole Geometry 2</a:t>
            </a:r>
            <a:endParaRPr lang="en-0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6BBC3F-2257-AB33-7F00-B4F5EDC14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80094"/>
            <a:ext cx="5257800" cy="39127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499B50-1EB1-71A1-EDB3-F7CB566F5A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55" t="19250" r="10673" b="17378"/>
          <a:stretch>
            <a:fillRect/>
          </a:stretch>
        </p:blipFill>
        <p:spPr>
          <a:xfrm>
            <a:off x="838200" y="1790700"/>
            <a:ext cx="5276850" cy="857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AE74B4-1949-7C42-3E9A-3C6B908D38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539"/>
          <a:stretch>
            <a:fillRect/>
          </a:stretch>
        </p:blipFill>
        <p:spPr>
          <a:xfrm>
            <a:off x="6115050" y="2647950"/>
            <a:ext cx="5573631" cy="38449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F3A61E-DAEF-64F4-47C1-4A94C32E67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3244" y="365125"/>
            <a:ext cx="3639606" cy="261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24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81AEB42-3716-4FAE-1612-0E66A460B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180" y="2786582"/>
            <a:ext cx="2755754" cy="35163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B1DF1A-F0DB-3FAA-BEAE-9D8DDEAFC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934075" cy="1325563"/>
          </a:xfrm>
        </p:spPr>
        <p:txBody>
          <a:bodyPr/>
          <a:lstStyle/>
          <a:p>
            <a:r>
              <a:rPr lang="en-US" dirty="0"/>
              <a:t>Bolt component models</a:t>
            </a:r>
            <a:endParaRPr lang="en-00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3F1E1D-4BF9-AF6C-035B-54C7B3A2A5BC}"/>
              </a:ext>
            </a:extLst>
          </p:cNvPr>
          <p:cNvSpPr txBox="1"/>
          <p:nvPr/>
        </p:nvSpPr>
        <p:spPr>
          <a:xfrm>
            <a:off x="1186015" y="1835630"/>
            <a:ext cx="2561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Simple Bolt Component</a:t>
            </a:r>
            <a:br>
              <a:rPr lang="en-US" dirty="0"/>
            </a:br>
            <a:r>
              <a:rPr lang="en-US" dirty="0"/>
              <a:t>(Good for tension)</a:t>
            </a:r>
            <a:endParaRPr lang="en-00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286405-DCE8-48C9-0003-8C0CC7F96930}"/>
              </a:ext>
            </a:extLst>
          </p:cNvPr>
          <p:cNvSpPr txBox="1"/>
          <p:nvPr/>
        </p:nvSpPr>
        <p:spPr>
          <a:xfrm>
            <a:off x="7881613" y="951178"/>
            <a:ext cx="2713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Detailed Bolt Component</a:t>
            </a:r>
            <a:br>
              <a:rPr lang="en-US" dirty="0"/>
            </a:br>
            <a:r>
              <a:rPr lang="en-US" dirty="0"/>
              <a:t>(Good for bearing-shear)</a:t>
            </a:r>
            <a:endParaRPr lang="en-00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3ABC7D-3A13-F7C8-41A0-13E5BAD6E8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838" r="13431" b="22015"/>
          <a:stretch>
            <a:fillRect/>
          </a:stretch>
        </p:blipFill>
        <p:spPr>
          <a:xfrm>
            <a:off x="1790700" y="3916146"/>
            <a:ext cx="1352550" cy="646331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38F9DA8-10A6-46DF-5E10-F5A403E0C927}"/>
              </a:ext>
            </a:extLst>
          </p:cNvPr>
          <p:cNvSpPr/>
          <p:nvPr/>
        </p:nvSpPr>
        <p:spPr>
          <a:xfrm rot="16537706">
            <a:off x="2228327" y="3526886"/>
            <a:ext cx="657225" cy="671705"/>
          </a:xfrm>
          <a:custGeom>
            <a:avLst/>
            <a:gdLst>
              <a:gd name="connsiteX0" fmla="*/ 657225 w 657225"/>
              <a:gd name="connsiteY0" fmla="*/ 176405 h 671705"/>
              <a:gd name="connsiteX1" fmla="*/ 447675 w 657225"/>
              <a:gd name="connsiteY1" fmla="*/ 4955 h 671705"/>
              <a:gd name="connsiteX2" fmla="*/ 323850 w 657225"/>
              <a:gd name="connsiteY2" fmla="*/ 347855 h 671705"/>
              <a:gd name="connsiteX3" fmla="*/ 0 w 657225"/>
              <a:gd name="connsiteY3" fmla="*/ 671705 h 6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" h="671705">
                <a:moveTo>
                  <a:pt x="657225" y="176405"/>
                </a:moveTo>
                <a:cubicBezTo>
                  <a:pt x="580231" y="76392"/>
                  <a:pt x="503237" y="-23620"/>
                  <a:pt x="447675" y="4955"/>
                </a:cubicBezTo>
                <a:cubicBezTo>
                  <a:pt x="392112" y="33530"/>
                  <a:pt x="398462" y="236730"/>
                  <a:pt x="323850" y="347855"/>
                </a:cubicBezTo>
                <a:cubicBezTo>
                  <a:pt x="249238" y="458980"/>
                  <a:pt x="124619" y="565342"/>
                  <a:pt x="0" y="671705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493F26-ACDC-6A59-0BF4-EC4494900396}"/>
              </a:ext>
            </a:extLst>
          </p:cNvPr>
          <p:cNvSpPr txBox="1"/>
          <p:nvPr/>
        </p:nvSpPr>
        <p:spPr>
          <a:xfrm>
            <a:off x="2190476" y="3101159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</a:t>
            </a:r>
            <a:endParaRPr lang="en-001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983D14-1AEF-E0F9-E1AE-EEEC7CE3DD0D}"/>
              </a:ext>
            </a:extLst>
          </p:cNvPr>
          <p:cNvSpPr txBox="1"/>
          <p:nvPr/>
        </p:nvSpPr>
        <p:spPr>
          <a:xfrm>
            <a:off x="717584" y="4193144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</a:t>
            </a:r>
            <a:endParaRPr lang="en-001" sz="160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2C56201-B96F-342F-9D0A-8F4183248369}"/>
              </a:ext>
            </a:extLst>
          </p:cNvPr>
          <p:cNvSpPr/>
          <p:nvPr/>
        </p:nvSpPr>
        <p:spPr>
          <a:xfrm rot="11943245">
            <a:off x="1172464" y="4189690"/>
            <a:ext cx="657225" cy="671705"/>
          </a:xfrm>
          <a:custGeom>
            <a:avLst/>
            <a:gdLst>
              <a:gd name="connsiteX0" fmla="*/ 657225 w 657225"/>
              <a:gd name="connsiteY0" fmla="*/ 176405 h 671705"/>
              <a:gd name="connsiteX1" fmla="*/ 447675 w 657225"/>
              <a:gd name="connsiteY1" fmla="*/ 4955 h 671705"/>
              <a:gd name="connsiteX2" fmla="*/ 323850 w 657225"/>
              <a:gd name="connsiteY2" fmla="*/ 347855 h 671705"/>
              <a:gd name="connsiteX3" fmla="*/ 0 w 657225"/>
              <a:gd name="connsiteY3" fmla="*/ 671705 h 6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" h="671705">
                <a:moveTo>
                  <a:pt x="657225" y="176405"/>
                </a:moveTo>
                <a:cubicBezTo>
                  <a:pt x="580231" y="76392"/>
                  <a:pt x="503237" y="-23620"/>
                  <a:pt x="447675" y="4955"/>
                </a:cubicBezTo>
                <a:cubicBezTo>
                  <a:pt x="392112" y="33530"/>
                  <a:pt x="398462" y="236730"/>
                  <a:pt x="323850" y="347855"/>
                </a:cubicBezTo>
                <a:cubicBezTo>
                  <a:pt x="249238" y="458980"/>
                  <a:pt x="124619" y="565342"/>
                  <a:pt x="0" y="671705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 dirty="0"/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D0D5371B-D6EE-90BD-8CB7-BE6F9C57300B}"/>
              </a:ext>
            </a:extLst>
          </p:cNvPr>
          <p:cNvSpPr/>
          <p:nvPr/>
        </p:nvSpPr>
        <p:spPr>
          <a:xfrm rot="16200000">
            <a:off x="2291306" y="4108000"/>
            <a:ext cx="181359" cy="908953"/>
          </a:xfrm>
          <a:prstGeom prst="leftBrace">
            <a:avLst>
              <a:gd name="adj1" fmla="val 54487"/>
              <a:gd name="adj2" fmla="val 48952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F0845D-5DDF-2754-936F-8BD4E30C1D3E}"/>
              </a:ext>
            </a:extLst>
          </p:cNvPr>
          <p:cNvSpPr txBox="1"/>
          <p:nvPr/>
        </p:nvSpPr>
        <p:spPr>
          <a:xfrm>
            <a:off x="1305216" y="4736562"/>
            <a:ext cx="1932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zeroLength element</a:t>
            </a:r>
            <a:endParaRPr lang="en-001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70961B-FA3F-9723-3688-300A1825F5BD}"/>
              </a:ext>
            </a:extLst>
          </p:cNvPr>
          <p:cNvSpPr txBox="1"/>
          <p:nvPr/>
        </p:nvSpPr>
        <p:spPr>
          <a:xfrm>
            <a:off x="653529" y="5149958"/>
            <a:ext cx="2489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Axial – </a:t>
            </a:r>
            <a:r>
              <a:rPr lang="en-US" sz="1400" dirty="0" err="1"/>
              <a:t>uniaxialMaterial</a:t>
            </a:r>
            <a:r>
              <a:rPr lang="en-US" sz="1400" dirty="0"/>
              <a:t> (Steel)</a:t>
            </a:r>
            <a:endParaRPr lang="en-001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2C969-D80C-FA09-E55D-41CC0DFF9452}"/>
              </a:ext>
            </a:extLst>
          </p:cNvPr>
          <p:cNvSpPr txBox="1"/>
          <p:nvPr/>
        </p:nvSpPr>
        <p:spPr>
          <a:xfrm>
            <a:off x="653529" y="5457735"/>
            <a:ext cx="29644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Shear – </a:t>
            </a:r>
            <a:r>
              <a:rPr lang="en-US" sz="1400" dirty="0" err="1"/>
              <a:t>uniaxialMaterial</a:t>
            </a:r>
            <a:r>
              <a:rPr lang="en-US" sz="1400" dirty="0"/>
              <a:t> (Hysteretic)</a:t>
            </a:r>
            <a:endParaRPr lang="en-001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6B7E3C-AB5F-A1C2-6830-C652115B5E88}"/>
              </a:ext>
            </a:extLst>
          </p:cNvPr>
          <p:cNvSpPr txBox="1"/>
          <p:nvPr/>
        </p:nvSpPr>
        <p:spPr>
          <a:xfrm>
            <a:off x="642243" y="5765512"/>
            <a:ext cx="2986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Rest – </a:t>
            </a:r>
            <a:r>
              <a:rPr lang="en-US" sz="1400" dirty="0" err="1"/>
              <a:t>uniaxialMaterial</a:t>
            </a:r>
            <a:r>
              <a:rPr lang="en-US" sz="1400" dirty="0"/>
              <a:t> (Elastic-rigid)</a:t>
            </a:r>
            <a:endParaRPr lang="en-001" sz="14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C05FD2-77AB-4986-25BA-2A55BF390292}"/>
              </a:ext>
            </a:extLst>
          </p:cNvPr>
          <p:cNvCxnSpPr>
            <a:cxnSpLocks/>
          </p:cNvCxnSpPr>
          <p:nvPr/>
        </p:nvCxnSpPr>
        <p:spPr>
          <a:xfrm>
            <a:off x="6134100" y="1796532"/>
            <a:ext cx="0" cy="498861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8E84E11-D41C-FD60-1669-08BDE019A0BC}"/>
              </a:ext>
            </a:extLst>
          </p:cNvPr>
          <p:cNvSpPr/>
          <p:nvPr/>
        </p:nvSpPr>
        <p:spPr>
          <a:xfrm>
            <a:off x="2400300" y="2998006"/>
            <a:ext cx="2486025" cy="1497794"/>
          </a:xfrm>
          <a:custGeom>
            <a:avLst/>
            <a:gdLst>
              <a:gd name="connsiteX0" fmla="*/ 0 w 2486025"/>
              <a:gd name="connsiteY0" fmla="*/ 1240619 h 1497794"/>
              <a:gd name="connsiteX1" fmla="*/ 323850 w 2486025"/>
              <a:gd name="connsiteY1" fmla="*/ 916769 h 1497794"/>
              <a:gd name="connsiteX2" fmla="*/ 904875 w 2486025"/>
              <a:gd name="connsiteY2" fmla="*/ 450044 h 1497794"/>
              <a:gd name="connsiteX3" fmla="*/ 1714500 w 2486025"/>
              <a:gd name="connsiteY3" fmla="*/ 40469 h 1497794"/>
              <a:gd name="connsiteX4" fmla="*/ 2486025 w 2486025"/>
              <a:gd name="connsiteY4" fmla="*/ 1497794 h 1497794"/>
              <a:gd name="connsiteX5" fmla="*/ 2486025 w 2486025"/>
              <a:gd name="connsiteY5" fmla="*/ 1497794 h 1497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6025" h="1497794">
                <a:moveTo>
                  <a:pt x="0" y="1240619"/>
                </a:moveTo>
                <a:cubicBezTo>
                  <a:pt x="86519" y="1144575"/>
                  <a:pt x="173038" y="1048531"/>
                  <a:pt x="323850" y="916769"/>
                </a:cubicBezTo>
                <a:cubicBezTo>
                  <a:pt x="474663" y="785006"/>
                  <a:pt x="673100" y="596094"/>
                  <a:pt x="904875" y="450044"/>
                </a:cubicBezTo>
                <a:cubicBezTo>
                  <a:pt x="1136650" y="303994"/>
                  <a:pt x="1450975" y="-134156"/>
                  <a:pt x="1714500" y="40469"/>
                </a:cubicBezTo>
                <a:cubicBezTo>
                  <a:pt x="1978025" y="215094"/>
                  <a:pt x="2486025" y="1497794"/>
                  <a:pt x="2486025" y="1497794"/>
                </a:cubicBezTo>
                <a:lnTo>
                  <a:pt x="2486025" y="1497794"/>
                </a:lnTo>
              </a:path>
            </a:pathLst>
          </a:custGeom>
          <a:noFill/>
          <a:ln w="63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492CE72-FF5E-212B-E626-89E9F44A6EE5}"/>
              </a:ext>
            </a:extLst>
          </p:cNvPr>
          <p:cNvSpPr/>
          <p:nvPr/>
        </p:nvSpPr>
        <p:spPr>
          <a:xfrm rot="16537706">
            <a:off x="4728238" y="2230602"/>
            <a:ext cx="657225" cy="671705"/>
          </a:xfrm>
          <a:custGeom>
            <a:avLst/>
            <a:gdLst>
              <a:gd name="connsiteX0" fmla="*/ 657225 w 657225"/>
              <a:gd name="connsiteY0" fmla="*/ 176405 h 671705"/>
              <a:gd name="connsiteX1" fmla="*/ 447675 w 657225"/>
              <a:gd name="connsiteY1" fmla="*/ 4955 h 671705"/>
              <a:gd name="connsiteX2" fmla="*/ 323850 w 657225"/>
              <a:gd name="connsiteY2" fmla="*/ 347855 h 671705"/>
              <a:gd name="connsiteX3" fmla="*/ 0 w 657225"/>
              <a:gd name="connsiteY3" fmla="*/ 671705 h 6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" h="671705">
                <a:moveTo>
                  <a:pt x="657225" y="176405"/>
                </a:moveTo>
                <a:cubicBezTo>
                  <a:pt x="580231" y="76392"/>
                  <a:pt x="503237" y="-23620"/>
                  <a:pt x="447675" y="4955"/>
                </a:cubicBezTo>
                <a:cubicBezTo>
                  <a:pt x="392112" y="33530"/>
                  <a:pt x="398462" y="236730"/>
                  <a:pt x="323850" y="347855"/>
                </a:cubicBezTo>
                <a:cubicBezTo>
                  <a:pt x="249238" y="458980"/>
                  <a:pt x="124619" y="565342"/>
                  <a:pt x="0" y="671705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903BDC-5EB3-26F1-EE25-11D3020750C3}"/>
              </a:ext>
            </a:extLst>
          </p:cNvPr>
          <p:cNvSpPr txBox="1"/>
          <p:nvPr/>
        </p:nvSpPr>
        <p:spPr>
          <a:xfrm>
            <a:off x="4690387" y="1995375"/>
            <a:ext cx="1158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Plate Node</a:t>
            </a:r>
            <a:endParaRPr lang="en-001" sz="1600" dirty="0"/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331FE3BD-7B1C-9572-FD26-232C0DDE33EF}"/>
              </a:ext>
            </a:extLst>
          </p:cNvPr>
          <p:cNvSpPr/>
          <p:nvPr/>
        </p:nvSpPr>
        <p:spPr>
          <a:xfrm rot="373402" flipH="1">
            <a:off x="4360454" y="4667040"/>
            <a:ext cx="341448" cy="1569145"/>
          </a:xfrm>
          <a:prstGeom prst="leftBrace">
            <a:avLst>
              <a:gd name="adj1" fmla="val 79987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AEAE33-142F-8328-6CA7-8CD1D0B0E1AC}"/>
              </a:ext>
            </a:extLst>
          </p:cNvPr>
          <p:cNvSpPr txBox="1"/>
          <p:nvPr/>
        </p:nvSpPr>
        <p:spPr>
          <a:xfrm rot="541759">
            <a:off x="4632251" y="5394418"/>
            <a:ext cx="1183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Rigid links</a:t>
            </a:r>
            <a:endParaRPr lang="en-00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31EAFAB-7984-AFA6-454F-033E58282F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210" t="7653"/>
          <a:stretch>
            <a:fillRect/>
          </a:stretch>
        </p:blipFill>
        <p:spPr>
          <a:xfrm>
            <a:off x="8055051" y="1796532"/>
            <a:ext cx="2366432" cy="4519171"/>
          </a:xfrm>
          <a:prstGeom prst="rect">
            <a:avLst/>
          </a:prstGeom>
        </p:spPr>
      </p:pic>
      <p:sp>
        <p:nvSpPr>
          <p:cNvPr id="34" name="Left Brace 33">
            <a:extLst>
              <a:ext uri="{FF2B5EF4-FFF2-40B4-BE49-F238E27FC236}">
                <a16:creationId xmlns:a16="http://schemas.microsoft.com/office/drawing/2014/main" id="{5617D912-FB34-B846-D404-80AEEB3E3542}"/>
              </a:ext>
            </a:extLst>
          </p:cNvPr>
          <p:cNvSpPr/>
          <p:nvPr/>
        </p:nvSpPr>
        <p:spPr>
          <a:xfrm>
            <a:off x="7555976" y="1885950"/>
            <a:ext cx="421700" cy="1549949"/>
          </a:xfrm>
          <a:prstGeom prst="leftBrace">
            <a:avLst>
              <a:gd name="adj1" fmla="val 6706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CD6C4C-21D9-C68D-4492-85D971BE7840}"/>
              </a:ext>
            </a:extLst>
          </p:cNvPr>
          <p:cNvSpPr txBox="1"/>
          <p:nvPr/>
        </p:nvSpPr>
        <p:spPr>
          <a:xfrm>
            <a:off x="6132556" y="2384147"/>
            <a:ext cx="1614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Contact elements </a:t>
            </a:r>
            <a:br>
              <a:rPr lang="en-US" sz="1400" dirty="0"/>
            </a:br>
            <a:r>
              <a:rPr lang="en-US" sz="1400" dirty="0"/>
              <a:t>(with rigid gap)</a:t>
            </a:r>
            <a:endParaRPr lang="en-001" sz="140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3B51BAB-711C-EB65-936B-8E5ADDDFFFD6}"/>
              </a:ext>
            </a:extLst>
          </p:cNvPr>
          <p:cNvSpPr/>
          <p:nvPr/>
        </p:nvSpPr>
        <p:spPr>
          <a:xfrm>
            <a:off x="7477865" y="5268385"/>
            <a:ext cx="1362075" cy="686476"/>
          </a:xfrm>
          <a:custGeom>
            <a:avLst/>
            <a:gdLst>
              <a:gd name="connsiteX0" fmla="*/ 1362075 w 1362075"/>
              <a:gd name="connsiteY0" fmla="*/ 619125 h 686476"/>
              <a:gd name="connsiteX1" fmla="*/ 628650 w 1362075"/>
              <a:gd name="connsiteY1" fmla="*/ 666750 h 686476"/>
              <a:gd name="connsiteX2" fmla="*/ 438150 w 1362075"/>
              <a:gd name="connsiteY2" fmla="*/ 333375 h 686476"/>
              <a:gd name="connsiteX3" fmla="*/ 0 w 1362075"/>
              <a:gd name="connsiteY3" fmla="*/ 0 h 686476"/>
              <a:gd name="connsiteX4" fmla="*/ 0 w 1362075"/>
              <a:gd name="connsiteY4" fmla="*/ 0 h 68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686476">
                <a:moveTo>
                  <a:pt x="1362075" y="619125"/>
                </a:moveTo>
                <a:cubicBezTo>
                  <a:pt x="1072356" y="666750"/>
                  <a:pt x="782637" y="714375"/>
                  <a:pt x="628650" y="666750"/>
                </a:cubicBezTo>
                <a:cubicBezTo>
                  <a:pt x="474663" y="619125"/>
                  <a:pt x="542925" y="444500"/>
                  <a:pt x="438150" y="333375"/>
                </a:cubicBezTo>
                <a:cubicBezTo>
                  <a:pt x="333375" y="22225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752FE94-EE7C-E79F-FAA4-44225F14F0C2}"/>
              </a:ext>
            </a:extLst>
          </p:cNvPr>
          <p:cNvSpPr txBox="1"/>
          <p:nvPr/>
        </p:nvSpPr>
        <p:spPr>
          <a:xfrm>
            <a:off x="6518427" y="4909569"/>
            <a:ext cx="1133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Rigid shell </a:t>
            </a:r>
            <a:br>
              <a:rPr lang="en-US" sz="1600" dirty="0"/>
            </a:br>
            <a:r>
              <a:rPr lang="en-US" sz="1600" dirty="0"/>
              <a:t>elements</a:t>
            </a:r>
            <a:endParaRPr lang="en-001" sz="1600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A56E911-5024-3AA9-28E4-36B801AD7DA8}"/>
              </a:ext>
            </a:extLst>
          </p:cNvPr>
          <p:cNvSpPr/>
          <p:nvPr/>
        </p:nvSpPr>
        <p:spPr>
          <a:xfrm rot="533391">
            <a:off x="9595353" y="4122840"/>
            <a:ext cx="1823512" cy="1884996"/>
          </a:xfrm>
          <a:custGeom>
            <a:avLst/>
            <a:gdLst>
              <a:gd name="connsiteX0" fmla="*/ 0 w 1722222"/>
              <a:gd name="connsiteY0" fmla="*/ 923925 h 923925"/>
              <a:gd name="connsiteX1" fmla="*/ 504825 w 1722222"/>
              <a:gd name="connsiteY1" fmla="*/ 733425 h 923925"/>
              <a:gd name="connsiteX2" fmla="*/ 1581150 w 1722222"/>
              <a:gd name="connsiteY2" fmla="*/ 685800 h 923925"/>
              <a:gd name="connsiteX3" fmla="*/ 1714500 w 1722222"/>
              <a:gd name="connsiteY3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2222" h="923925">
                <a:moveTo>
                  <a:pt x="0" y="923925"/>
                </a:moveTo>
                <a:cubicBezTo>
                  <a:pt x="120650" y="848518"/>
                  <a:pt x="241300" y="773112"/>
                  <a:pt x="504825" y="733425"/>
                </a:cubicBezTo>
                <a:cubicBezTo>
                  <a:pt x="768350" y="693738"/>
                  <a:pt x="1379538" y="808037"/>
                  <a:pt x="1581150" y="685800"/>
                </a:cubicBezTo>
                <a:cubicBezTo>
                  <a:pt x="1782762" y="563563"/>
                  <a:pt x="1706563" y="188912"/>
                  <a:pt x="1714500" y="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163669-047A-2F09-A8FA-9BA89A991B11}"/>
              </a:ext>
            </a:extLst>
          </p:cNvPr>
          <p:cNvSpPr txBox="1"/>
          <p:nvPr/>
        </p:nvSpPr>
        <p:spPr>
          <a:xfrm>
            <a:off x="10891039" y="3950886"/>
            <a:ext cx="1077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Rigid links</a:t>
            </a:r>
            <a:endParaRPr lang="en-001" sz="1600" dirty="0"/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id="{34D31FD0-25A7-9577-2F91-956333FA8094}"/>
              </a:ext>
            </a:extLst>
          </p:cNvPr>
          <p:cNvSpPr/>
          <p:nvPr/>
        </p:nvSpPr>
        <p:spPr>
          <a:xfrm>
            <a:off x="9356038" y="1995374"/>
            <a:ext cx="421700" cy="123448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A1E93F6-3D0B-7CFA-079E-BD03D7C6D709}"/>
              </a:ext>
            </a:extLst>
          </p:cNvPr>
          <p:cNvSpPr txBox="1"/>
          <p:nvPr/>
        </p:nvSpPr>
        <p:spPr>
          <a:xfrm>
            <a:off x="10541471" y="2243283"/>
            <a:ext cx="120577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Elastic</a:t>
            </a:r>
            <a:br>
              <a:rPr lang="en-US" sz="1400" dirty="0"/>
            </a:br>
            <a:r>
              <a:rPr lang="en-US" sz="1400" dirty="0" err="1"/>
              <a:t>BeamColumn</a:t>
            </a:r>
            <a:br>
              <a:rPr lang="en-US" sz="1400" dirty="0"/>
            </a:br>
            <a:r>
              <a:rPr lang="en-US" sz="1400" dirty="0"/>
              <a:t>element</a:t>
            </a:r>
            <a:endParaRPr lang="en-001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2C0129A-8737-A295-5EA0-07213697E4AD}"/>
              </a:ext>
            </a:extLst>
          </p:cNvPr>
          <p:cNvSpPr txBox="1"/>
          <p:nvPr/>
        </p:nvSpPr>
        <p:spPr>
          <a:xfrm>
            <a:off x="6913467" y="3850813"/>
            <a:ext cx="1932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zeroLength element</a:t>
            </a:r>
            <a:endParaRPr lang="en-001" sz="1600" dirty="0"/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71758DD5-9E9E-EAC2-05D0-70E4BC0B4F2D}"/>
              </a:ext>
            </a:extLst>
          </p:cNvPr>
          <p:cNvSpPr/>
          <p:nvPr/>
        </p:nvSpPr>
        <p:spPr>
          <a:xfrm rot="10619019" flipH="1">
            <a:off x="8885537" y="3230776"/>
            <a:ext cx="388488" cy="1513026"/>
          </a:xfrm>
          <a:prstGeom prst="leftBrace">
            <a:avLst>
              <a:gd name="adj1" fmla="val 54487"/>
              <a:gd name="adj2" fmla="val 48952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1C70CB66-3845-4995-F769-88A1215DABD8}"/>
              </a:ext>
            </a:extLst>
          </p:cNvPr>
          <p:cNvSpPr/>
          <p:nvPr/>
        </p:nvSpPr>
        <p:spPr>
          <a:xfrm>
            <a:off x="9460656" y="4720410"/>
            <a:ext cx="421700" cy="96372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DB0000-ECE9-5A04-09A4-7D4419470E12}"/>
              </a:ext>
            </a:extLst>
          </p:cNvPr>
          <p:cNvSpPr txBox="1"/>
          <p:nvPr/>
        </p:nvSpPr>
        <p:spPr>
          <a:xfrm>
            <a:off x="10087469" y="4840420"/>
            <a:ext cx="12634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Elastic </a:t>
            </a:r>
            <a:br>
              <a:rPr lang="en-US" sz="1400" dirty="0"/>
            </a:br>
            <a:r>
              <a:rPr lang="en-US" sz="1400" dirty="0" err="1"/>
              <a:t>BeamColumn</a:t>
            </a:r>
            <a:br>
              <a:rPr lang="en-US" sz="1400" dirty="0"/>
            </a:br>
            <a:r>
              <a:rPr lang="en-US" sz="1400" dirty="0"/>
              <a:t>element</a:t>
            </a:r>
            <a:endParaRPr lang="en-001" sz="1400" dirty="0"/>
          </a:p>
        </p:txBody>
      </p:sp>
    </p:spTree>
    <p:extLst>
      <p:ext uri="{BB962C8B-B14F-4D97-AF65-F5344CB8AC3E}">
        <p14:creationId xmlns:p14="http://schemas.microsoft.com/office/powerpoint/2010/main" val="1897131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C401D-5344-CC61-E23F-F2329A84B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T-Stub Tension Joint</a:t>
            </a:r>
            <a:endParaRPr lang="en-0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6C5CBE-823A-45D2-1F43-F232CFF300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75" r="20589"/>
          <a:stretch>
            <a:fillRect/>
          </a:stretch>
        </p:blipFill>
        <p:spPr>
          <a:xfrm>
            <a:off x="838200" y="2295525"/>
            <a:ext cx="4776019" cy="3238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7FA5FC-5114-48FC-3149-793FD13B2A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68" t="10541" r="17516" b="10541"/>
          <a:stretch>
            <a:fillRect/>
          </a:stretch>
        </p:blipFill>
        <p:spPr>
          <a:xfrm>
            <a:off x="5820697" y="2641163"/>
            <a:ext cx="5669953" cy="289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9586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518</TotalTime>
  <Words>714</Words>
  <Application>Microsoft Office PowerPoint</Application>
  <PresentationFormat>Widescreen</PresentationFormat>
  <Paragraphs>305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DM Sans</vt:lpstr>
      <vt:lpstr>DM Sans Bold</vt:lpstr>
      <vt:lpstr>Retrospect</vt:lpstr>
      <vt:lpstr>Modeling of Bolted Steel Connections</vt:lpstr>
      <vt:lpstr>Outline</vt:lpstr>
      <vt:lpstr>AISC 360 – Bolted Joints (S. J3)</vt:lpstr>
      <vt:lpstr>Design properties for metric hex bolts</vt:lpstr>
      <vt:lpstr>AISC 360 – Bolted Joints (S. J3)</vt:lpstr>
      <vt:lpstr>Bolt Hole Geometry 1</vt:lpstr>
      <vt:lpstr>Bolt Hole Geometry 2</vt:lpstr>
      <vt:lpstr>Bolt component models</vt:lpstr>
      <vt:lpstr>T-Stub Tension Joint</vt:lpstr>
      <vt:lpstr>Double-Bolted Bearing</vt:lpstr>
      <vt:lpstr>T-Joint Sub-model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Onur Deniz Akan</dc:creator>
  <cp:lastModifiedBy>Onur Deniz Akan</cp:lastModifiedBy>
  <cp:revision>64</cp:revision>
  <dcterms:created xsi:type="dcterms:W3CDTF">2025-06-04T11:25:14Z</dcterms:created>
  <dcterms:modified xsi:type="dcterms:W3CDTF">2025-06-25T15:33:50Z</dcterms:modified>
</cp:coreProperties>
</file>